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59" r:id="rId3"/>
    <p:sldId id="278" r:id="rId4"/>
    <p:sldId id="256" r:id="rId5"/>
    <p:sldId id="258" r:id="rId6"/>
    <p:sldId id="279" r:id="rId7"/>
    <p:sldId id="268" r:id="rId8"/>
    <p:sldId id="276" r:id="rId9"/>
    <p:sldId id="282" r:id="rId10"/>
    <p:sldId id="277" r:id="rId11"/>
    <p:sldId id="275" r:id="rId12"/>
    <p:sldId id="269" r:id="rId13"/>
    <p:sldId id="265" r:id="rId14"/>
    <p:sldId id="273" r:id="rId15"/>
    <p:sldId id="266"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644"/>
    <a:srgbClr val="E0E0E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10" autoAdjust="0"/>
  </p:normalViewPr>
  <p:slideViewPr>
    <p:cSldViewPr>
      <p:cViewPr>
        <p:scale>
          <a:sx n="83" d="100"/>
          <a:sy n="83" d="100"/>
        </p:scale>
        <p:origin x="-2328"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0D080BE-313A-47D2-869C-4004A1EE6FB0}" type="datetimeFigureOut">
              <a:rPr lang="en-US" smtClean="0"/>
              <a:t>6/5/2019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B85B2BC-C7C3-405E-B36F-7D18215BF9E6}" type="slidenum">
              <a:rPr lang="en-US" smtClean="0"/>
              <a:t>‹#›</a:t>
            </a:fld>
            <a:endParaRPr lang="en-US"/>
          </a:p>
        </p:txBody>
      </p:sp>
    </p:spTree>
    <p:extLst>
      <p:ext uri="{BB962C8B-B14F-4D97-AF65-F5344CB8AC3E}">
        <p14:creationId xmlns:p14="http://schemas.microsoft.com/office/powerpoint/2010/main" val="378273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58F8844-6286-4A7A-B702-84F46A8C0EA6}" type="datetimeFigureOut">
              <a:rPr lang="en-US" smtClean="0"/>
              <a:t>6/5/2019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39E4B33-9C55-456B-8FF5-1C1E951C8282}" type="slidenum">
              <a:rPr lang="en-US" smtClean="0"/>
              <a:t>‹#›</a:t>
            </a:fld>
            <a:endParaRPr lang="en-US"/>
          </a:p>
        </p:txBody>
      </p:sp>
    </p:spTree>
    <p:extLst>
      <p:ext uri="{BB962C8B-B14F-4D97-AF65-F5344CB8AC3E}">
        <p14:creationId xmlns:p14="http://schemas.microsoft.com/office/powerpoint/2010/main" val="112744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slide is read-only. You can remove this slide for your presentation.*</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9028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your search might turn up many more</a:t>
            </a:r>
            <a:r>
              <a:rPr lang="en-US" baseline="0" dirty="0" smtClean="0"/>
              <a:t> results than you were looking for. On most search result pages you will see a “Refine” column to the left (this feature is not available on mobile). This will let you further narrow down your search results. You can select subtopics, languages, multiple topics, and more (e.g. You might select both “Alternatives to court” and “Family Law”, for example, if you were looking for family law mediation resources).</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10</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you will need the help of someone who speaks English to navigate the site, if you are helping someone who is more comfortable with reading resources or receiving help in another language, you can navigate to the “Languages Other than English” page by clicking on “more” in the header to find quick links to resources and services in each available language. </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11</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stay updated with legal info when there’s so much new and updated info all the time? Everyone relies on word of mouth. One great and easy way is to sign up for the Clicklaw blog mailing list. </a:t>
            </a:r>
          </a:p>
          <a:p>
            <a:r>
              <a:rPr lang="en-US" baseline="0" dirty="0" smtClean="0"/>
              <a:t>-The blog is growing and subscribed to by legal intermediaries, lawyers, and community workers around the province as well as journalists. </a:t>
            </a:r>
          </a:p>
          <a:p>
            <a:r>
              <a:rPr lang="en-US" baseline="0" dirty="0" smtClean="0"/>
              <a:t>-If you subscribe, you will get notified about events, webinar and in-person training opportunities, new resources and services, and more!</a:t>
            </a:r>
          </a:p>
          <a:p>
            <a:r>
              <a:rPr lang="en-US" baseline="0" dirty="0" smtClean="0"/>
              <a:t>-</a:t>
            </a:r>
            <a:r>
              <a:rPr lang="en-US" baseline="0" dirty="0" err="1" smtClean="0"/>
              <a:t>Clicklaw</a:t>
            </a:r>
            <a:r>
              <a:rPr lang="en-US" baseline="0" dirty="0" smtClean="0"/>
              <a:t> is also on Facebook and Twitter as @</a:t>
            </a:r>
            <a:r>
              <a:rPr lang="en-US" baseline="0" dirty="0" err="1" smtClean="0"/>
              <a:t>Clicklaw</a:t>
            </a:r>
            <a:r>
              <a:rPr lang="en-US" baseline="0" dirty="0" smtClean="0"/>
              <a:t>, so if you’re active on either platform, please follow and like away!</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12</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dealing with a family law issue, workplace bullying and harassment,</a:t>
            </a:r>
            <a:r>
              <a:rPr lang="en-US" baseline="0" dirty="0" smtClean="0"/>
              <a:t> being an executor, </a:t>
            </a:r>
            <a:r>
              <a:rPr lang="en-US" dirty="0" smtClean="0"/>
              <a:t>or more, don’t forget to check out the Clicklaw Wikibooks (you can get to them through the footer on the Clicklaw website, and each Wikibook title is listed as a resource on Clicklaw).</a:t>
            </a:r>
            <a:r>
              <a:rPr lang="en-US" baseline="0" dirty="0" smtClean="0"/>
              <a:t> </a:t>
            </a:r>
          </a:p>
          <a:p>
            <a:r>
              <a:rPr lang="en-US" baseline="0" dirty="0" smtClean="0"/>
              <a:t>-To explain the Wikibooks…If Clicklaw is akin to Google for BC public legal information (e.g. a way to search a directory of different legal resources and services in BC), the Clicklaw Wikibooks is the </a:t>
            </a:r>
            <a:r>
              <a:rPr lang="en-US" baseline="0" dirty="0" err="1" smtClean="0"/>
              <a:t>wikipedia</a:t>
            </a:r>
            <a:r>
              <a:rPr lang="en-US" baseline="0" dirty="0" smtClean="0"/>
              <a:t> counterpart. It contains “</a:t>
            </a:r>
            <a:r>
              <a:rPr lang="en-US" baseline="0" dirty="0" err="1" smtClean="0"/>
              <a:t>wikibooks</a:t>
            </a:r>
            <a:r>
              <a:rPr lang="en-US" baseline="0" dirty="0" smtClean="0"/>
              <a:t>” or groupings of wiki pages by topic. Its most popular title is JP Boyd on Family Law, which is a practical, in-depth, plain-language manual of family law and divorce law in British Columbia.</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13</a:t>
            </a:fld>
            <a:endParaRPr lang="en-US"/>
          </a:p>
        </p:txBody>
      </p:sp>
    </p:spTree>
    <p:extLst>
      <p:ext uri="{BB962C8B-B14F-4D97-AF65-F5344CB8AC3E}">
        <p14:creationId xmlns:p14="http://schemas.microsoft.com/office/powerpoint/2010/main" val="240131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Clicklaw Wikibooks platform continues to grow</a:t>
            </a:r>
            <a:r>
              <a:rPr lang="en-US" baseline="0" dirty="0" smtClean="0"/>
              <a:t> with new &amp; revised titles</a:t>
            </a:r>
            <a:r>
              <a:rPr lang="en-US" dirty="0" smtClean="0"/>
              <a:t>.</a:t>
            </a:r>
          </a:p>
          <a:p>
            <a:r>
              <a:rPr lang="en-US" b="1" baseline="0" dirty="0" smtClean="0"/>
              <a:t>-</a:t>
            </a:r>
            <a:r>
              <a:rPr lang="en-US" b="0" baseline="0" dirty="0" smtClean="0"/>
              <a:t>You can see on our screen a new </a:t>
            </a:r>
            <a:r>
              <a:rPr lang="en-US" b="0" baseline="0" dirty="0" err="1" smtClean="0"/>
              <a:t>wikibook</a:t>
            </a:r>
            <a:r>
              <a:rPr lang="en-US" b="0" baseline="0" dirty="0" smtClean="0"/>
              <a:t> from People’s Law School and a revised, 2019 edition of the popular Tenant Survival Guide from TRAC.</a:t>
            </a:r>
            <a:r>
              <a:rPr lang="en-US" baseline="0" dirty="0" smtClean="0"/>
              <a:t/>
            </a:r>
            <a:br>
              <a:rPr lang="en-US" baseline="0" dirty="0" smtClean="0"/>
            </a:br>
            <a:r>
              <a:rPr lang="en-US" baseline="0" dirty="0" smtClean="0"/>
              <a:t>-How to hear about when these new titles launch? Subscribe to the Clicklaw blog!</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14</a:t>
            </a:fld>
            <a:endParaRPr lang="en-US"/>
          </a:p>
        </p:txBody>
      </p:sp>
    </p:spTree>
    <p:extLst>
      <p:ext uri="{BB962C8B-B14F-4D97-AF65-F5344CB8AC3E}">
        <p14:creationId xmlns:p14="http://schemas.microsoft.com/office/powerpoint/2010/main" val="240131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recap, you can use Clicklaw, and the Clicklaw Wikibooks to find trusted, current legal information and services in BC. Information is maintained by contributor</a:t>
            </a:r>
            <a:r>
              <a:rPr lang="en-US" baseline="0" dirty="0" smtClean="0"/>
              <a:t> organizations, lawyers, and the Clicklaw editorial team.</a:t>
            </a:r>
            <a:br>
              <a:rPr lang="en-US" baseline="0" dirty="0" smtClean="0"/>
            </a:br>
            <a:r>
              <a:rPr lang="en-US" baseline="0" dirty="0" smtClean="0"/>
              <a:t>-Now, you should be able to describe different ways to search for legal info and help on Clicklaw and the HelpMap, stay up to date on changes, and know how to contact Clicklaw with feedback, comments and questions.</a:t>
            </a:r>
            <a:endParaRPr lang="en-US" dirty="0" smtClean="0"/>
          </a:p>
          <a:p>
            <a:r>
              <a:rPr lang="en-US" baseline="0" dirty="0" smtClean="0"/>
              <a:t/>
            </a:r>
            <a:br>
              <a:rPr lang="en-US" baseline="0" dirty="0" smtClean="0"/>
            </a:br>
            <a:r>
              <a:rPr lang="en-US" baseline="0" dirty="0" smtClean="0"/>
              <a:t>*Note: Please feel free to input your name &amp; organization in the footer – or leave blank</a:t>
            </a:r>
            <a:br>
              <a:rPr lang="en-US" baseline="0" dirty="0" smtClean="0"/>
            </a:br>
            <a:r>
              <a:rPr lang="en-US" baseline="0" dirty="0" smtClean="0"/>
              <a:t>Invite questions and feedback – if you can’t find or don’t know the answer, just say that and ask if we can follow up with them*</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15</a:t>
            </a:fld>
            <a:endParaRPr lang="en-US"/>
          </a:p>
        </p:txBody>
      </p:sp>
    </p:spTree>
    <p:extLst>
      <p:ext uri="{BB962C8B-B14F-4D97-AF65-F5344CB8AC3E}">
        <p14:creationId xmlns:p14="http://schemas.microsoft.com/office/powerpoint/2010/main" val="250999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-Quick overview: </a:t>
            </a:r>
            <a:r>
              <a:rPr lang="en-US" sz="1200" kern="1200" dirty="0" smtClean="0">
                <a:solidFill>
                  <a:schemeClr val="tx1"/>
                </a:solidFill>
                <a:effectLst/>
                <a:latin typeface="+mn-lt"/>
                <a:ea typeface="+mn-ea"/>
                <a:cs typeface="+mn-cs"/>
              </a:rPr>
              <a:t>Clicklaw is a</a:t>
            </a:r>
            <a:r>
              <a:rPr lang="en-US" sz="1200" kern="1200" baseline="0" dirty="0" smtClean="0">
                <a:solidFill>
                  <a:schemeClr val="tx1"/>
                </a:solidFill>
                <a:effectLst/>
                <a:latin typeface="+mn-lt"/>
                <a:ea typeface="+mn-ea"/>
                <a:cs typeface="+mn-cs"/>
              </a:rPr>
              <a:t> website, and it is essentially a</a:t>
            </a:r>
            <a:r>
              <a:rPr lang="en-US" sz="1200" kern="1200" dirty="0" smtClean="0">
                <a:solidFill>
                  <a:schemeClr val="tx1"/>
                </a:solidFill>
                <a:effectLst/>
                <a:latin typeface="+mn-lt"/>
                <a:ea typeface="+mn-ea"/>
                <a:cs typeface="+mn-cs"/>
              </a:rPr>
              <a:t> database of legal resources and services for the everyday person. It’s a way to find answers to everyday legal problems, but specifically for people in B.C. It’s a good starting point if you’re trying to find out what a legal issue is, or to find a person that </a:t>
            </a:r>
            <a:r>
              <a:rPr lang="en-US" sz="1200" kern="1200" baseline="0" dirty="0" smtClean="0">
                <a:solidFill>
                  <a:schemeClr val="tx1"/>
                </a:solidFill>
                <a:effectLst/>
                <a:latin typeface="+mn-lt"/>
                <a:ea typeface="+mn-ea"/>
                <a:cs typeface="+mn-cs"/>
              </a:rPr>
              <a:t>can help.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9E4B33-9C55-456B-8FF5-1C1E951C8282}" type="slidenum">
              <a:rPr lang="en-US" smtClean="0"/>
              <a:t>2</a:t>
            </a:fld>
            <a:endParaRPr lang="en-US"/>
          </a:p>
        </p:txBody>
      </p:sp>
    </p:spTree>
    <p:extLst>
      <p:ext uri="{BB962C8B-B14F-4D97-AF65-F5344CB8AC3E}">
        <p14:creationId xmlns:p14="http://schemas.microsoft.com/office/powerpoint/2010/main" val="250999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Clicklaw is just one piece</a:t>
            </a:r>
            <a:r>
              <a:rPr lang="en-US" baseline="0" dirty="0" smtClean="0"/>
              <a:t> of the resources that Courthouse Libraries BC (CLBC) provides for the public. We’ll go through these in more detail, but just to give you an overview…</a:t>
            </a:r>
            <a:endParaRPr lang="en-US" dirty="0"/>
          </a:p>
        </p:txBody>
      </p:sp>
      <p:sp>
        <p:nvSpPr>
          <p:cNvPr id="4" name="Slide Number Placeholder 3"/>
          <p:cNvSpPr>
            <a:spLocks noGrp="1"/>
          </p:cNvSpPr>
          <p:nvPr>
            <p:ph type="sldNum" sz="quarter" idx="10"/>
          </p:nvPr>
        </p:nvSpPr>
        <p:spPr/>
        <p:txBody>
          <a:bodyPr/>
          <a:lstStyle/>
          <a:p>
            <a:fld id="{CE3CF117-AE18-434C-81ED-D65415B90F4D}"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7518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-Clicklaw itself isn’t a publisher of content. You’ll search for something—for example: “</a:t>
            </a:r>
            <a:r>
              <a:rPr lang="en-US" sz="1200" kern="1200" dirty="0" err="1" smtClean="0">
                <a:solidFill>
                  <a:schemeClr val="tx1"/>
                </a:solidFill>
                <a:effectLst/>
                <a:latin typeface="+mn-lt"/>
                <a:ea typeface="+mn-ea"/>
                <a:cs typeface="+mn-cs"/>
              </a:rPr>
              <a:t>cpp</a:t>
            </a:r>
            <a:r>
              <a:rPr lang="en-US" sz="1200" kern="1200" dirty="0" smtClean="0">
                <a:solidFill>
                  <a:schemeClr val="tx1"/>
                </a:solidFill>
                <a:effectLst/>
                <a:latin typeface="+mn-lt"/>
                <a:ea typeface="+mn-ea"/>
                <a:cs typeface="+mn-cs"/>
              </a:rPr>
              <a:t>” or “adoption”—then get a search result of resources and services that relate to the topic, but they’ll be published by a contributor organization. There are dozens of different trusted organizations in BC, with different types of content expertise and service offerings, that add their resources to Clicklaw.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are some examples.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9E4B33-9C55-456B-8FF5-1C1E951C8282}" type="slidenum">
              <a:rPr lang="en-US" smtClean="0"/>
              <a:t>4</a:t>
            </a:fld>
            <a:endParaRPr lang="en-US"/>
          </a:p>
        </p:txBody>
      </p:sp>
    </p:spTree>
    <p:extLst>
      <p:ext uri="{BB962C8B-B14F-4D97-AF65-F5344CB8AC3E}">
        <p14:creationId xmlns:p14="http://schemas.microsoft.com/office/powerpoint/2010/main" val="70004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view the Clicklaw website on your computer,</a:t>
            </a:r>
            <a:r>
              <a:rPr lang="en-US" baseline="0" dirty="0" smtClean="0"/>
              <a:t> or mobile phone – anywhere, anytime.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be using the desktop version of the site to show examples in the PowerPoint, but please feel free to check it out on your phone! Use the hamburger menu icon in the top left of the screen to open the navigation.</a:t>
            </a:r>
            <a:br>
              <a:rPr lang="en-US" baseline="0" dirty="0" smtClean="0"/>
            </a:br>
            <a:r>
              <a:rPr lang="en-US" baseline="0" dirty="0" smtClean="0"/>
              <a:t>-On the desktop site, use the search bar on the to right, or find resources and services by clicking on the topics on the front page. </a:t>
            </a:r>
            <a:br>
              <a:rPr lang="en-US" baseline="0" dirty="0" smtClean="0"/>
            </a:br>
            <a:r>
              <a:rPr lang="en-US" baseline="0" dirty="0" smtClean="0"/>
              <a:t>-The Clicklaw topics, or “taxonomy/terminology” is developed with feedback from contributors. It’s language that the public would use to describe their legal issue, rather than legal terminology that a lawyer would use. </a:t>
            </a:r>
          </a:p>
          <a:p>
            <a:r>
              <a:rPr lang="en-US" baseline="0" dirty="0" smtClean="0"/>
              <a:t>-The next slide shows what you see if you search for “employment standards”.</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5</a:t>
            </a:fld>
            <a:endParaRPr lang="en-US"/>
          </a:p>
        </p:txBody>
      </p:sp>
    </p:spTree>
    <p:extLst>
      <p:ext uri="{BB962C8B-B14F-4D97-AF65-F5344CB8AC3E}">
        <p14:creationId xmlns:p14="http://schemas.microsoft.com/office/powerpoint/2010/main" val="240131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screenshot of the search results for “employment standards”.</a:t>
            </a:r>
          </a:p>
          <a:p>
            <a:r>
              <a:rPr lang="en-US" dirty="0" smtClean="0"/>
              <a:t>-First you’ll see “Common Questions”.</a:t>
            </a:r>
            <a:r>
              <a:rPr lang="en-US" baseline="0" dirty="0" smtClean="0"/>
              <a:t> These</a:t>
            </a:r>
            <a:r>
              <a:rPr lang="en-US" dirty="0" smtClean="0"/>
              <a:t> FAQs are</a:t>
            </a:r>
            <a:r>
              <a:rPr lang="en-US" baseline="0" dirty="0" smtClean="0"/>
              <a:t> added to as Courthouse Libraries BC frontline staff get asked questions repeatedly about a particular topic. Sometimes new questions are added on the suggestion of a contributor organization. All questions are written in easy to understand, plain language and direct people to good starting places and where to get help. These have been narrowed down to those that relate to “employment standards” – what was entered into the search bar. Let Clicklaw know if you have any suggestions for new questions to add. (Contact info at end of slide)</a:t>
            </a:r>
            <a:br>
              <a:rPr lang="en-US" baseline="0" dirty="0" smtClean="0"/>
            </a:br>
            <a:r>
              <a:rPr lang="en-US" baseline="0" dirty="0" smtClean="0"/>
              <a:t>-You’ll also see HelpMap Services. These are clinics, phone lines, workshops, and other services where your client can talk to a real live person about their issue. You can search the HelpMap on its own, but because we’ve searched for “employment standards”, you’ll see only results that relate to that. </a:t>
            </a:r>
          </a:p>
          <a:p>
            <a:r>
              <a:rPr lang="en-US" baseline="0" dirty="0" smtClean="0"/>
              <a:t>-You can click on both the headings and the “+see more” links to see the full list of related results.</a:t>
            </a:r>
          </a:p>
          <a:p>
            <a:r>
              <a:rPr lang="en-US" baseline="0" dirty="0" smtClean="0"/>
              <a:t>-Last but not least, there is a feature that lets you sort resource results by last reviewed date. You can see it in the drop down, along with methods to sort results by most viewed, relevance, and alphabetical order.</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6</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previous slide, you saw HelpMap services</a:t>
            </a:r>
            <a:r>
              <a:rPr lang="en-US" baseline="0" dirty="0" smtClean="0"/>
              <a:t> as part of a search results page.</a:t>
            </a:r>
          </a:p>
          <a:p>
            <a:r>
              <a:rPr lang="en-US" baseline="0" dirty="0" smtClean="0"/>
              <a:t>-</a:t>
            </a:r>
            <a:r>
              <a:rPr lang="en-US" dirty="0" smtClean="0"/>
              <a:t>You can also search the HelpMap directly if you know you are looking for a help service, by clicking</a:t>
            </a:r>
            <a:r>
              <a:rPr lang="en-US" baseline="0" dirty="0" smtClean="0"/>
              <a:t> on HelpMap in the header or by navigating directly to clicklaw.bc.ca/helpmap. </a:t>
            </a:r>
          </a:p>
          <a:p>
            <a:r>
              <a:rPr lang="en-US" dirty="0" smtClean="0"/>
              <a:t>-Search</a:t>
            </a:r>
            <a:r>
              <a:rPr lang="en-US" baseline="0" dirty="0" smtClean="0"/>
              <a:t> the HelpMap directly </a:t>
            </a:r>
            <a:r>
              <a:rPr lang="en-US" dirty="0" smtClean="0"/>
              <a:t>by using a keyword</a:t>
            </a:r>
            <a:r>
              <a:rPr lang="en-US" baseline="0" dirty="0" smtClean="0"/>
              <a:t> (e.g. “court forms”) as well as your location (if you type in a city name, the results will only include physical locations in the city/town you search, as well as BC-wide telephone or online services – so by putting in Vancouver, I’ll only get services with physical locations in Vancouver, or those that are offered over the phone or online.)</a:t>
            </a:r>
            <a:br>
              <a:rPr lang="en-US" baseline="0" dirty="0" smtClean="0"/>
            </a:br>
            <a:r>
              <a:rPr lang="en-US" baseline="0" dirty="0" smtClean="0"/>
              <a:t>-Or, you can search by a topic. Say you want help with finding out about the PWD benefit, you might click on “Disabilities” under “Your communities” OR, “Pensions, benefits &amp; welfare” under “Your money”.</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7</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a service listing you can find on the Clicklaw HelpMap. Family </a:t>
            </a:r>
            <a:r>
              <a:rPr lang="en-US" baseline="0" dirty="0" err="1" smtClean="0"/>
              <a:t>LawLINE</a:t>
            </a:r>
            <a:r>
              <a:rPr lang="en-US" baseline="0" dirty="0" smtClean="0"/>
              <a:t> is a BC-wide helpline service run by Legal Services Society, where lawyers give legal advice about family law issues like parenting time, guardianship and custody, child support, spousal support, and more. There is language support provided in numerous languages, and financial qualifications apply. </a:t>
            </a:r>
            <a:endParaRPr lang="en-US" dirty="0"/>
          </a:p>
        </p:txBody>
      </p:sp>
      <p:sp>
        <p:nvSpPr>
          <p:cNvPr id="4" name="Slide Number Placeholder 3"/>
          <p:cNvSpPr>
            <a:spLocks noGrp="1"/>
          </p:cNvSpPr>
          <p:nvPr>
            <p:ph type="sldNum" sz="quarter" idx="10"/>
          </p:nvPr>
        </p:nvSpPr>
        <p:spPr/>
        <p:txBody>
          <a:bodyPr/>
          <a:lstStyle/>
          <a:p>
            <a:fld id="{439E4B33-9C55-456B-8FF5-1C1E951C8282}" type="slidenum">
              <a:rPr lang="en-US" smtClean="0"/>
              <a:t>8</a:t>
            </a:fld>
            <a:endParaRPr lang="en-US"/>
          </a:p>
        </p:txBody>
      </p:sp>
    </p:spTree>
    <p:extLst>
      <p:ext uri="{BB962C8B-B14F-4D97-AF65-F5344CB8AC3E}">
        <p14:creationId xmlns:p14="http://schemas.microsoft.com/office/powerpoint/2010/main" val="155913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a:t>
            </a:r>
            <a:r>
              <a:rPr lang="en-US" baseline="0" dirty="0" smtClean="0"/>
              <a:t> Seniors’ Legal Clinics is a service provided by Seniors First BC and has several locations in the Lower Mainland. A client can call them to make an appointment in a clinic near where they live.</a:t>
            </a:r>
            <a:endParaRPr lang="en-US" dirty="0" smtClean="0"/>
          </a:p>
        </p:txBody>
      </p:sp>
      <p:sp>
        <p:nvSpPr>
          <p:cNvPr id="4" name="Slide Number Placeholder 3"/>
          <p:cNvSpPr>
            <a:spLocks noGrp="1"/>
          </p:cNvSpPr>
          <p:nvPr>
            <p:ph type="sldNum" sz="quarter" idx="10"/>
          </p:nvPr>
        </p:nvSpPr>
        <p:spPr/>
        <p:txBody>
          <a:bodyPr/>
          <a:lstStyle/>
          <a:p>
            <a:fld id="{439E4B33-9C55-456B-8FF5-1C1E951C8282}" type="slidenum">
              <a:rPr lang="en-US" smtClean="0"/>
              <a:t>9</a:t>
            </a:fld>
            <a:endParaRPr lang="en-US"/>
          </a:p>
        </p:txBody>
      </p:sp>
    </p:spTree>
    <p:extLst>
      <p:ext uri="{BB962C8B-B14F-4D97-AF65-F5344CB8AC3E}">
        <p14:creationId xmlns:p14="http://schemas.microsoft.com/office/powerpoint/2010/main" val="155913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3271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10312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96757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A4AB7-40B8-4CA1-8831-2A9E573F7DF3}"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1581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A4AB7-40B8-4CA1-8831-2A9E573F7DF3}"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46012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A4AB7-40B8-4CA1-8831-2A9E573F7DF3}"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6890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A4AB7-40B8-4CA1-8831-2A9E573F7DF3}"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114968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A4AB7-40B8-4CA1-8831-2A9E573F7DF3}"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429074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A4AB7-40B8-4CA1-8831-2A9E573F7DF3}"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42171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A4AB7-40B8-4CA1-8831-2A9E573F7DF3}"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373660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A4AB7-40B8-4CA1-8831-2A9E573F7DF3}"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C21B-54FB-431D-BD69-CB0BC128864D}" type="slidenum">
              <a:rPr lang="en-US" smtClean="0"/>
              <a:t>‹#›</a:t>
            </a:fld>
            <a:endParaRPr lang="en-US"/>
          </a:p>
        </p:txBody>
      </p:sp>
    </p:spTree>
    <p:extLst>
      <p:ext uri="{BB962C8B-B14F-4D97-AF65-F5344CB8AC3E}">
        <p14:creationId xmlns:p14="http://schemas.microsoft.com/office/powerpoint/2010/main" val="208112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A4AB7-40B8-4CA1-8831-2A9E573F7DF3}" type="datetimeFigureOut">
              <a:rPr lang="en-US" smtClean="0"/>
              <a:t>6/5/2019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DC21B-54FB-431D-BD69-CB0BC128864D}" type="slidenum">
              <a:rPr lang="en-US" smtClean="0"/>
              <a:t>‹#›</a:t>
            </a:fld>
            <a:endParaRPr lang="en-US"/>
          </a:p>
        </p:txBody>
      </p:sp>
    </p:spTree>
    <p:extLst>
      <p:ext uri="{BB962C8B-B14F-4D97-AF65-F5344CB8AC3E}">
        <p14:creationId xmlns:p14="http://schemas.microsoft.com/office/powerpoint/2010/main" val="228784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jpe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1.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0.png"/><Relationship Id="rId30"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48400"/>
            <a:ext cx="9144000" cy="609600"/>
          </a:xfrm>
          <a:prstGeom prst="rect">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70295" y="1542586"/>
            <a:ext cx="8229600" cy="4705814"/>
          </a:xfrm>
        </p:spPr>
        <p:txBody>
          <a:bodyPr anchor="ctr">
            <a:noAutofit/>
          </a:bodyPr>
          <a:lstStyle/>
          <a:p>
            <a:r>
              <a:rPr lang="en-US" sz="2500" dirty="0" smtClean="0"/>
              <a:t>This PowerPoint is provided as part of a DIY info package for anyone who would like to provide their audience with a </a:t>
            </a:r>
            <a:r>
              <a:rPr lang="en-US" sz="2500" b="1" dirty="0" smtClean="0"/>
              <a:t>10-20 minute introduction </a:t>
            </a:r>
            <a:r>
              <a:rPr lang="en-US" sz="2500" dirty="0" smtClean="0"/>
              <a:t>to Clicklaw.</a:t>
            </a:r>
          </a:p>
          <a:p>
            <a:r>
              <a:rPr lang="en-US" sz="2500" b="1" dirty="0" smtClean="0"/>
              <a:t>Anyone</a:t>
            </a:r>
            <a:r>
              <a:rPr lang="en-US" sz="2500" dirty="0" smtClean="0"/>
              <a:t> can give this presentation without any prior knowledge – a quick look through the notes should familiarize you with the Clicklaw website.</a:t>
            </a:r>
          </a:p>
          <a:p>
            <a:r>
              <a:rPr lang="en-US" sz="2500" dirty="0" smtClean="0"/>
              <a:t>Each slide has notes (see below) with some brief </a:t>
            </a:r>
            <a:r>
              <a:rPr lang="en-US" sz="2500" b="1" dirty="0" smtClean="0"/>
              <a:t>talking points</a:t>
            </a:r>
            <a:r>
              <a:rPr lang="en-US" sz="2500" dirty="0" smtClean="0"/>
              <a:t> about each slide to aid your presentation.</a:t>
            </a:r>
          </a:p>
          <a:p>
            <a:r>
              <a:rPr lang="en-US" sz="2500" dirty="0" smtClean="0"/>
              <a:t>Please send any feedback or questions to: </a:t>
            </a:r>
            <a:r>
              <a:rPr lang="en-US" sz="2500" b="1" dirty="0" smtClean="0">
                <a:solidFill>
                  <a:srgbClr val="85A644"/>
                </a:solidFill>
              </a:rPr>
              <a:t>editor@clicklaw.bc.ca</a:t>
            </a:r>
          </a:p>
        </p:txBody>
      </p:sp>
      <p:sp>
        <p:nvSpPr>
          <p:cNvPr id="6" name="Rectangle 5"/>
          <p:cNvSpPr/>
          <p:nvPr/>
        </p:nvSpPr>
        <p:spPr>
          <a:xfrm>
            <a:off x="0" y="228600"/>
            <a:ext cx="9144000" cy="1313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rPr>
              <a:t>Clicklaw Information Package</a:t>
            </a:r>
            <a:endParaRPr lang="en-US" sz="4400" b="1" dirty="0">
              <a:solidFill>
                <a:prstClr val="white"/>
              </a:solidFill>
            </a:endParaRPr>
          </a:p>
        </p:txBody>
      </p:sp>
      <p:sp>
        <p:nvSpPr>
          <p:cNvPr id="5" name="Footer Placeholder 4"/>
          <p:cNvSpPr>
            <a:spLocks noGrp="1"/>
          </p:cNvSpPr>
          <p:nvPr>
            <p:ph type="ftr" sz="quarter" idx="11"/>
          </p:nvPr>
        </p:nvSpPr>
        <p:spPr>
          <a:xfrm>
            <a:off x="152400" y="6356350"/>
            <a:ext cx="8839200" cy="365125"/>
          </a:xfrm>
        </p:spPr>
        <p:txBody>
          <a:bodyPr/>
          <a:lstStyle/>
          <a:p>
            <a:r>
              <a:rPr lang="en-US" sz="2000" b="1" dirty="0" smtClean="0">
                <a:solidFill>
                  <a:prstClr val="black">
                    <a:lumMod val="65000"/>
                    <a:lumOff val="35000"/>
                  </a:prstClr>
                </a:solidFill>
              </a:rPr>
              <a:t>Source: </a:t>
            </a:r>
            <a:r>
              <a:rPr lang="en-US" sz="2000" b="1" u="sng" dirty="0" smtClean="0">
                <a:solidFill>
                  <a:prstClr val="black">
                    <a:lumMod val="65000"/>
                    <a:lumOff val="35000"/>
                  </a:prstClr>
                </a:solidFill>
              </a:rPr>
              <a:t>clicklaw.bc.ca/content/promo</a:t>
            </a:r>
            <a:r>
              <a:rPr lang="en-US" sz="2000" b="1" dirty="0" smtClean="0">
                <a:solidFill>
                  <a:prstClr val="black">
                    <a:lumMod val="65000"/>
                    <a:lumOff val="35000"/>
                  </a:prstClr>
                </a:solidFill>
              </a:rPr>
              <a:t> | Last reviewed: June 5, 2019</a:t>
            </a:r>
            <a:endParaRPr lang="en-US" sz="2000" b="1" dirty="0">
              <a:solidFill>
                <a:prstClr val="black">
                  <a:lumMod val="65000"/>
                  <a:lumOff val="35000"/>
                </a:prstClr>
              </a:solidFill>
            </a:endParaRPr>
          </a:p>
        </p:txBody>
      </p:sp>
    </p:spTree>
    <p:extLst>
      <p:ext uri="{BB962C8B-B14F-4D97-AF65-F5344CB8AC3E}">
        <p14:creationId xmlns:p14="http://schemas.microsoft.com/office/powerpoint/2010/main" val="1717778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Refine your search results</a:t>
            </a:r>
            <a:endParaRPr lang="en-US" sz="2000" b="1" dirty="0">
              <a:solidFill>
                <a:schemeClr val="tx1">
                  <a:lumMod val="65000"/>
                  <a:lumOff val="35000"/>
                </a:schemeClr>
              </a:solidFill>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838"/>
          <a:stretch/>
        </p:blipFill>
        <p:spPr bwMode="auto">
          <a:xfrm>
            <a:off x="1200149" y="215290"/>
            <a:ext cx="6743701" cy="5841428"/>
          </a:xfrm>
          <a:prstGeom prst="rect">
            <a:avLst/>
          </a:prstGeom>
          <a:noFill/>
          <a:ln w="254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381000" y="1482090"/>
            <a:ext cx="9144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22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Find resources &amp; services in 29 languages</a:t>
            </a:r>
            <a:endParaRPr lang="en-US" sz="2000" b="1" dirty="0">
              <a:solidFill>
                <a:schemeClr val="tx1">
                  <a:lumMod val="65000"/>
                  <a:lumOff val="35000"/>
                </a:schemeClr>
              </a:solidFill>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 y="304799"/>
            <a:ext cx="7577138" cy="1306403"/>
          </a:xfrm>
          <a:prstGeom prst="rect">
            <a:avLst/>
          </a:prstGeom>
          <a:noFill/>
          <a:ln w="254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3810000" cy="4603498"/>
          </a:xfrm>
          <a:prstGeom prst="rect">
            <a:avLst/>
          </a:prstGeom>
          <a:noFill/>
          <a:ln w="254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a:xfrm>
            <a:off x="7772400" y="685800"/>
            <a:ext cx="719138"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20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Stay informed with what’s new: </a:t>
            </a:r>
            <a:r>
              <a:rPr lang="en-US" sz="2000" b="1" u="sng" dirty="0" smtClean="0">
                <a:solidFill>
                  <a:schemeClr val="tx1">
                    <a:lumMod val="65000"/>
                    <a:lumOff val="35000"/>
                  </a:schemeClr>
                </a:solidFill>
              </a:rPr>
              <a:t>blog.clicklaw.bc.ca</a:t>
            </a:r>
            <a:endParaRPr lang="en-US" sz="2000" b="1" u="sng" dirty="0">
              <a:solidFill>
                <a:schemeClr val="tx1">
                  <a:lumMod val="65000"/>
                  <a:lumOff val="3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333" y="457200"/>
            <a:ext cx="4758883" cy="578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6705600" y="3962400"/>
            <a:ext cx="116967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294120" y="4648200"/>
            <a:ext cx="116967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5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827" y="304800"/>
            <a:ext cx="4400854" cy="58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919990" y="1143000"/>
            <a:ext cx="2057401" cy="5372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Mobile view</a:t>
            </a:r>
            <a:endParaRPr lang="en-US" sz="2400" b="1" dirty="0"/>
          </a:p>
        </p:txBody>
      </p:sp>
      <p:sp>
        <p:nvSpPr>
          <p:cNvPr id="12" name="Rectangle 11"/>
          <p:cNvSpPr/>
          <p:nvPr/>
        </p:nvSpPr>
        <p:spPr>
          <a:xfrm>
            <a:off x="122373" y="1143000"/>
            <a:ext cx="6684647" cy="537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Desktop View</a:t>
            </a:r>
            <a:endParaRPr lang="en-US" sz="2400" b="1" dirty="0">
              <a:solidFill>
                <a:schemeClr val="bg1"/>
              </a:solidFill>
            </a:endParaRPr>
          </a:p>
        </p:txBody>
      </p:sp>
      <p:sp>
        <p:nvSpPr>
          <p:cNvPr id="13" name="Rectangle 12"/>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52400" y="6356350"/>
            <a:ext cx="8839200" cy="365125"/>
          </a:xfrm>
        </p:spPr>
        <p:txBody>
          <a:bodyPr/>
          <a:lstStyle/>
          <a:p>
            <a:r>
              <a:rPr lang="en-US" sz="2000" b="1" u="sng" dirty="0" smtClean="0">
                <a:solidFill>
                  <a:schemeClr val="tx1">
                    <a:lumMod val="65000"/>
                    <a:lumOff val="35000"/>
                  </a:schemeClr>
                </a:solidFill>
              </a:rPr>
              <a:t>wiki.clicklaw.bc.ca</a:t>
            </a:r>
            <a:r>
              <a:rPr lang="en-US" sz="2000" b="1" dirty="0">
                <a:solidFill>
                  <a:schemeClr val="tx1">
                    <a:lumMod val="65000"/>
                    <a:lumOff val="35000"/>
                  </a:schemeClr>
                </a:solidFill>
              </a:rPr>
              <a:t> </a:t>
            </a:r>
            <a:r>
              <a:rPr lang="en-US" sz="2000" b="1" dirty="0" smtClean="0">
                <a:solidFill>
                  <a:schemeClr val="tx1">
                    <a:lumMod val="65000"/>
                    <a:lumOff val="35000"/>
                  </a:schemeClr>
                </a:solidFill>
              </a:rPr>
              <a:t>is contributed to by 50+ BC lawyers &amp; legal professionals</a:t>
            </a:r>
            <a:endParaRPr lang="en-US" sz="2000" b="1" u="sng" dirty="0">
              <a:solidFill>
                <a:schemeClr val="tx1">
                  <a:lumMod val="65000"/>
                  <a:lumOff val="35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55" y="1811897"/>
            <a:ext cx="6525081" cy="4170730"/>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8560" y="1811897"/>
            <a:ext cx="2045000" cy="4090000"/>
          </a:xfrm>
          <a:prstGeom prst="rect">
            <a:avLst/>
          </a:prstGeom>
          <a:noFill/>
          <a:ln w="19050">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035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827" y="304800"/>
            <a:ext cx="4400854" cy="58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52400" y="6356350"/>
            <a:ext cx="8839200" cy="365125"/>
          </a:xfrm>
        </p:spPr>
        <p:txBody>
          <a:bodyPr/>
          <a:lstStyle/>
          <a:p>
            <a:r>
              <a:rPr lang="en-US" sz="2000" b="1" u="sng" dirty="0" smtClean="0">
                <a:solidFill>
                  <a:schemeClr val="tx1">
                    <a:lumMod val="65000"/>
                    <a:lumOff val="35000"/>
                  </a:schemeClr>
                </a:solidFill>
              </a:rPr>
              <a:t>wiki.clicklaw.bc.ca</a:t>
            </a:r>
            <a:r>
              <a:rPr lang="en-US" sz="2000" b="1" dirty="0">
                <a:solidFill>
                  <a:schemeClr val="tx1">
                    <a:lumMod val="65000"/>
                    <a:lumOff val="35000"/>
                  </a:schemeClr>
                </a:solidFill>
              </a:rPr>
              <a:t> </a:t>
            </a:r>
            <a:r>
              <a:rPr lang="en-US" sz="2000" b="1" dirty="0" smtClean="0">
                <a:solidFill>
                  <a:schemeClr val="tx1">
                    <a:lumMod val="65000"/>
                    <a:lumOff val="35000"/>
                  </a:schemeClr>
                </a:solidFill>
              </a:rPr>
              <a:t>continually grows with new &amp; revised titles</a:t>
            </a:r>
            <a:endParaRPr lang="en-US" sz="2000" b="1" u="sng" dirty="0">
              <a:solidFill>
                <a:schemeClr val="tx1">
                  <a:lumMod val="65000"/>
                  <a:lumOff val="35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52575"/>
            <a:ext cx="23812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43050"/>
            <a:ext cx="23812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04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38814"/>
            <a:ext cx="9144000" cy="780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06959" y="2078918"/>
            <a:ext cx="2330703" cy="646331"/>
          </a:xfrm>
          <a:prstGeom prst="rect">
            <a:avLst/>
          </a:prstGeom>
          <a:noFill/>
        </p:spPr>
        <p:txBody>
          <a:bodyPr wrap="none" rtlCol="0">
            <a:spAutoFit/>
          </a:bodyPr>
          <a:lstStyle/>
          <a:p>
            <a:pPr algn="ctr"/>
            <a:r>
              <a:rPr lang="en-US" sz="3600" b="1" dirty="0" smtClean="0">
                <a:solidFill>
                  <a:schemeClr val="bg1"/>
                </a:solidFill>
                <a:latin typeface="+mj-lt"/>
              </a:rPr>
              <a:t>Questions?</a:t>
            </a:r>
            <a:endParaRPr lang="en-US" sz="3600" b="1" dirty="0">
              <a:solidFill>
                <a:schemeClr val="bg1"/>
              </a:solidFill>
              <a:latin typeface="+mj-lt"/>
            </a:endParaRPr>
          </a:p>
        </p:txBody>
      </p:sp>
      <p:sp>
        <p:nvSpPr>
          <p:cNvPr id="10" name="TextBox 9"/>
          <p:cNvSpPr txBox="1"/>
          <p:nvPr/>
        </p:nvSpPr>
        <p:spPr>
          <a:xfrm>
            <a:off x="1894784" y="2904320"/>
            <a:ext cx="5155052" cy="3108543"/>
          </a:xfrm>
          <a:prstGeom prst="rect">
            <a:avLst/>
          </a:prstGeom>
          <a:noFill/>
        </p:spPr>
        <p:txBody>
          <a:bodyPr wrap="square">
            <a:spAutoFit/>
          </a:bodyPr>
          <a:lstStyle/>
          <a:p>
            <a:pPr algn="ctr" defTabSz="914400" eaLnBrk="0">
              <a:defRPr/>
            </a:pPr>
            <a:endParaRPr lang="en-US" sz="2800" i="1" dirty="0">
              <a:latin typeface="+mj-lt"/>
              <a:ea typeface="ＭＳ Ｐゴシック" charset="-128"/>
            </a:endParaRPr>
          </a:p>
          <a:p>
            <a:pPr algn="ctr" defTabSz="914400" eaLnBrk="0">
              <a:defRPr/>
            </a:pPr>
            <a:r>
              <a:rPr lang="en-US" sz="3600" b="1" dirty="0" smtClean="0">
                <a:solidFill>
                  <a:srgbClr val="85A644"/>
                </a:solidFill>
                <a:latin typeface="+mj-lt"/>
                <a:ea typeface="ＭＳ Ｐゴシック" charset="-128"/>
              </a:rPr>
              <a:t>editor@clicklaw.bc.ca</a:t>
            </a:r>
          </a:p>
          <a:p>
            <a:pPr algn="ctr" defTabSz="914400" eaLnBrk="0">
              <a:defRPr/>
            </a:pPr>
            <a:endParaRPr lang="en-US" sz="3200" b="1" dirty="0" smtClean="0">
              <a:solidFill>
                <a:srgbClr val="85A644"/>
              </a:solidFill>
              <a:latin typeface="+mj-lt"/>
              <a:ea typeface="ＭＳ Ｐゴシック" charset="-128"/>
            </a:endParaRPr>
          </a:p>
          <a:p>
            <a:pPr algn="ctr" defTabSz="914400" eaLnBrk="0">
              <a:defRPr/>
            </a:pPr>
            <a:endParaRPr lang="en-US" sz="3200" b="1" dirty="0" smtClean="0">
              <a:solidFill>
                <a:srgbClr val="00B0F0"/>
              </a:solidFill>
              <a:latin typeface="+mj-lt"/>
              <a:ea typeface="ＭＳ Ｐゴシック" charset="-128"/>
            </a:endParaRPr>
          </a:p>
          <a:p>
            <a:pPr algn="ctr" defTabSz="914400" eaLnBrk="0">
              <a:defRPr/>
            </a:pPr>
            <a:endParaRPr lang="en-US" sz="3200" b="1" dirty="0">
              <a:solidFill>
                <a:srgbClr val="00B0F0"/>
              </a:solidFill>
              <a:latin typeface="+mj-lt"/>
              <a:ea typeface="ＭＳ Ｐゴシック" charset="-128"/>
            </a:endParaRPr>
          </a:p>
          <a:p>
            <a:pPr algn="ctr" defTabSz="914400" eaLnBrk="0">
              <a:defRPr/>
            </a:pPr>
            <a:r>
              <a:rPr lang="en-US" sz="3200" b="1" dirty="0" smtClean="0">
                <a:solidFill>
                  <a:schemeClr val="tx1">
                    <a:lumMod val="65000"/>
                    <a:lumOff val="35000"/>
                  </a:schemeClr>
                </a:solidFill>
                <a:latin typeface="+mj-lt"/>
                <a:ea typeface="ＭＳ Ｐゴシック" charset="-128"/>
              </a:rPr>
              <a:t>@Clicklaw</a:t>
            </a:r>
            <a:endParaRPr lang="en-US" sz="3200" b="1" dirty="0">
              <a:solidFill>
                <a:schemeClr val="tx1">
                  <a:lumMod val="65000"/>
                  <a:lumOff val="35000"/>
                </a:schemeClr>
              </a:solidFill>
              <a:latin typeface="+mj-lt"/>
              <a:ea typeface="ＭＳ Ｐゴシック" charset="-128"/>
            </a:endParaRPr>
          </a:p>
        </p:txBody>
      </p:sp>
      <p:sp>
        <p:nvSpPr>
          <p:cNvPr id="8" name="Rectangle 7"/>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52400" y="6356350"/>
            <a:ext cx="8839200" cy="365125"/>
          </a:xfrm>
        </p:spPr>
        <p:txBody>
          <a:bodyPr/>
          <a:lstStyle/>
          <a:p>
            <a:r>
              <a:rPr lang="en-US" sz="2000" b="1" dirty="0">
                <a:solidFill>
                  <a:schemeClr val="tx1">
                    <a:lumMod val="65000"/>
                    <a:lumOff val="35000"/>
                  </a:schemeClr>
                </a:solidFill>
              </a:rPr>
              <a:t>As presented by [Your name] of [Your Organization</a:t>
            </a:r>
            <a:r>
              <a:rPr lang="en-US" sz="2000" b="1" dirty="0" smtClean="0">
                <a:solidFill>
                  <a:schemeClr val="tx1">
                    <a:lumMod val="65000"/>
                    <a:lumOff val="35000"/>
                  </a:schemeClr>
                </a:solidFill>
              </a:rPr>
              <a:t>]</a:t>
            </a:r>
            <a:endParaRPr lang="en-US" sz="2000" b="1" dirty="0">
              <a:solidFill>
                <a:schemeClr val="tx1">
                  <a:lumMod val="65000"/>
                  <a:lumOff val="35000"/>
                </a:schemeClr>
              </a:solidFill>
            </a:endParaRPr>
          </a:p>
        </p:txBody>
      </p:sp>
      <p:pic>
        <p:nvPicPr>
          <p:cNvPr id="11" name="Picture 19" descr="K:\Digital Assets\Clicklaw\Branding\Active clicklaw logo and icons\Logos\clicklaw_logo_for_print-variations\clicklaw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348" y="533400"/>
            <a:ext cx="3909304" cy="1121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png;base64,iVBORw0KGgoAAAANSUhEUgAAAAEAAAABAQAAAAA3bvkkAAAAAnRSTlMAAQGU/a4AAAAKSURBVHgBY2gAAACCAIFMF9ff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008" y="4505427"/>
            <a:ext cx="848492" cy="81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https://en.facebookbrand.com/wp-content/uploads/2016/05/FB-fLogo-Blue-broadcast-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571999"/>
            <a:ext cx="685043" cy="68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49" y="4419600"/>
            <a:ext cx="3200400" cy="1266873"/>
          </a:xfrm>
          <a:prstGeom prst="rect">
            <a:avLst/>
          </a:prstGeom>
        </p:spPr>
      </p:pic>
      <p:sp>
        <p:nvSpPr>
          <p:cNvPr id="4" name="Rectangle 3"/>
          <p:cNvSpPr/>
          <p:nvPr/>
        </p:nvSpPr>
        <p:spPr>
          <a:xfrm>
            <a:off x="0" y="2520754"/>
            <a:ext cx="9144000" cy="1313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6801" y="2762249"/>
            <a:ext cx="3472297" cy="830997"/>
          </a:xfrm>
          <a:prstGeom prst="rect">
            <a:avLst/>
          </a:prstGeom>
          <a:noFill/>
        </p:spPr>
        <p:txBody>
          <a:bodyPr wrap="none" rtlCol="0">
            <a:spAutoFit/>
          </a:bodyPr>
          <a:lstStyle/>
          <a:p>
            <a:pPr algn="ctr"/>
            <a:r>
              <a:rPr lang="en-US" sz="4800" b="1" dirty="0" smtClean="0">
                <a:solidFill>
                  <a:schemeClr val="bg1"/>
                </a:solidFill>
                <a:latin typeface="+mj-lt"/>
              </a:rPr>
              <a:t>An Overview</a:t>
            </a:r>
          </a:p>
        </p:txBody>
      </p:sp>
      <p:sp>
        <p:nvSpPr>
          <p:cNvPr id="8" name="Rectangle 7"/>
          <p:cNvSpPr/>
          <p:nvPr/>
        </p:nvSpPr>
        <p:spPr>
          <a:xfrm>
            <a:off x="0" y="6248400"/>
            <a:ext cx="9144000" cy="609600"/>
          </a:xfrm>
          <a:prstGeom prst="rect">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52400" y="6356350"/>
            <a:ext cx="8839200" cy="365125"/>
          </a:xfrm>
        </p:spPr>
        <p:txBody>
          <a:bodyPr/>
          <a:lstStyle/>
          <a:p>
            <a:r>
              <a:rPr lang="en-US" sz="2000" b="1" u="sng" dirty="0" smtClean="0">
                <a:solidFill>
                  <a:schemeClr val="tx1">
                    <a:lumMod val="65000"/>
                    <a:lumOff val="35000"/>
                  </a:schemeClr>
                </a:solidFill>
              </a:rPr>
              <a:t>www.clicklaw.bc.ca</a:t>
            </a:r>
            <a:r>
              <a:rPr lang="en-US" sz="2000" b="1" dirty="0" smtClean="0">
                <a:solidFill>
                  <a:schemeClr val="tx1">
                    <a:lumMod val="65000"/>
                    <a:lumOff val="35000"/>
                  </a:schemeClr>
                </a:solidFill>
              </a:rPr>
              <a:t> is a program of Courthouse Libraries BC</a:t>
            </a:r>
            <a:endParaRPr lang="en-US" sz="2000" b="1" dirty="0">
              <a:solidFill>
                <a:schemeClr val="tx1">
                  <a:lumMod val="65000"/>
                  <a:lumOff val="35000"/>
                </a:schemeClr>
              </a:solidFill>
            </a:endParaRPr>
          </a:p>
        </p:txBody>
      </p:sp>
      <p:pic>
        <p:nvPicPr>
          <p:cNvPr id="3074" name="Picture 2" descr="K:\Digital Assets\Clicklaw\Branding\Active clicklaw logo and icons\Logos\clicklaw_logo_for_print-variations\clicklaw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533400"/>
            <a:ext cx="5562600" cy="159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8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14800" y="838200"/>
            <a:ext cx="4800600" cy="4434840"/>
          </a:xfrm>
        </p:spPr>
        <p:txBody>
          <a:bodyPr>
            <a:noAutofit/>
          </a:bodyPr>
          <a:lstStyle/>
          <a:p>
            <a:r>
              <a:rPr lang="en-US" sz="2000" dirty="0" smtClean="0"/>
              <a:t>A website that aggregates plain language legal information and services for British Columbians</a:t>
            </a:r>
          </a:p>
          <a:p>
            <a:endParaRPr lang="en-US" sz="2000" dirty="0" smtClean="0"/>
          </a:p>
          <a:p>
            <a:r>
              <a:rPr lang="en-US" sz="2000" dirty="0" smtClean="0"/>
              <a:t>Collaboratively developed, plain language legal publications that are published online in a Wiki platform</a:t>
            </a:r>
          </a:p>
          <a:p>
            <a:endParaRPr lang="en-US" sz="2000" dirty="0" smtClean="0"/>
          </a:p>
          <a:p>
            <a:r>
              <a:rPr lang="en-US" sz="2000" dirty="0" smtClean="0"/>
              <a:t>Helps public libraries provide current legal information by providing assistance with developing legal collections &amp; training sessions to public librarians</a:t>
            </a:r>
          </a:p>
          <a:p>
            <a:endParaRPr lang="en-US" sz="2000" dirty="0" smtClean="0"/>
          </a:p>
          <a:p>
            <a:r>
              <a:rPr lang="en-US" sz="2000" dirty="0" smtClean="0"/>
              <a:t>A library with 28 branches to help clients find and use legal information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838200"/>
            <a:ext cx="2971800" cy="85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 y="2400300"/>
            <a:ext cx="3356610" cy="48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78" y="4876800"/>
            <a:ext cx="2819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6248400"/>
            <a:ext cx="9144000" cy="609600"/>
          </a:xfrm>
          <a:prstGeom prst="rect">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Courthouse Libraries BC provides four (4) programs that help the public</a:t>
            </a:r>
            <a:endParaRPr lang="en-US" sz="2000" b="1" dirty="0">
              <a:solidFill>
                <a:schemeClr val="tx1">
                  <a:lumMod val="65000"/>
                  <a:lumOff val="35000"/>
                </a:schemeClr>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 y="3810000"/>
            <a:ext cx="2897504" cy="60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16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admin.clicklaw.bc.ca/image/organization/1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695" y="3357514"/>
            <a:ext cx="14287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clicklaw.bc.ca/image/organization/1024?m=6340131723067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83237"/>
            <a:ext cx="1428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clicklaw.bc.ca/image/resource/1597?m=633801414570000000&amp;w=118&amp;h=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745" y="1258767"/>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www.clicklaw.bc.ca/image/organization/1012?m=634813363234700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16" y="2274263"/>
            <a:ext cx="14287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clicklaw.bc.ca/image/organization/1013?m=635477526484100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86" y="2383954"/>
            <a:ext cx="14287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TRAC Logo (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2803" y="2343453"/>
            <a:ext cx="1657350" cy="486157"/>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ttp://www.clicklaw.bc.ca/image/organization/1005?m=6340019326940700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493" y="3008071"/>
            <a:ext cx="1112984" cy="1112984"/>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http://www.clicklaw.bc.ca/image/organization/1015?m=6340130898417000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7808" y="3071794"/>
            <a:ext cx="1121281" cy="1121281"/>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http://www.clicklaw.bc.ca/image/organization/1174?m=6347718411120000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7711" y="392615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2745" y="4665226"/>
            <a:ext cx="2424112" cy="4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31"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6396" y="3357514"/>
            <a:ext cx="1099390" cy="90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51" name="Picture 55" descr="http://www.clicklaw.bc.ca/image/organization/1031?m=6356107807779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7625" y="4704869"/>
            <a:ext cx="14287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licklaw.bc.ca/image/organization/1052?m=6358412965026000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7103" y="1435638"/>
            <a:ext cx="14287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icklaw.bc.ca/image/organization/1083?m=635926073376930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97036" y="5539097"/>
            <a:ext cx="1428750"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dmin.clicklaw.bc.ca/image/organization/11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38508" y="5462896"/>
            <a:ext cx="14287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35063" y="1964764"/>
            <a:ext cx="1571822" cy="7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clicklaw.bc.ca/image/organization/1023?m=6358222492350700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24524" y="1964764"/>
            <a:ext cx="1204667" cy="92357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clicklaw.bc.ca/image/organization/1035?m=6356572004740700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3493" y="1283237"/>
            <a:ext cx="1428750" cy="390526"/>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http://www.clicklaw.bc.ca/image/organization/1139?m=6353549136195000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7124" y="3016562"/>
            <a:ext cx="877458" cy="110449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lawsociety.bc.ca/Website/media/Shared/Footer-logo.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02572" y="1258767"/>
            <a:ext cx="1823214" cy="5587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7168" y="267567"/>
            <a:ext cx="1523487" cy="88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0" y="6248400"/>
            <a:ext cx="9144000" cy="609600"/>
          </a:xfrm>
          <a:prstGeom prst="rect">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Clicklaw brings together information from 40+ organizations in BC</a:t>
            </a:r>
            <a:endParaRPr lang="en-US" sz="2000" b="1" dirty="0">
              <a:solidFill>
                <a:schemeClr val="tx1">
                  <a:lumMod val="65000"/>
                  <a:lumOff val="35000"/>
                </a:schemeClr>
              </a:solidFill>
            </a:endParaRPr>
          </a:p>
        </p:txBody>
      </p:sp>
      <p:pic>
        <p:nvPicPr>
          <p:cNvPr id="1043" name="Picture 19" descr="K:\Digital Assets\Clicklaw\Branding\Active clicklaw logo and icons\Logos\clicklaw_logo_for_print-variations\clicklaw_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351809" y="136967"/>
            <a:ext cx="3909304" cy="1121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06599" y="4703276"/>
            <a:ext cx="14287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https://admin.clicklaw.bc.ca/image/organization/122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54147" y="5539097"/>
            <a:ext cx="1428750" cy="419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21109" y="5224773"/>
            <a:ext cx="12287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5516" y="5177147"/>
            <a:ext cx="13620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87036" y="4421455"/>
            <a:ext cx="15906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s://admin.clicklaw.bc.ca/image/organization/100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10036" y="3022834"/>
            <a:ext cx="14287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7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K:\Digital Assets\Clicklaw\Content\Blog\Clicklaw Mobile Aug 2015\Shannon iPhone6\IMG_58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918209"/>
            <a:ext cx="2142054" cy="3810000"/>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867400" y="226695"/>
            <a:ext cx="2142054" cy="5372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Mobile view</a:t>
            </a:r>
            <a:endParaRPr lang="en-US" sz="2400" b="1" dirty="0"/>
          </a:p>
        </p:txBody>
      </p:sp>
      <p:sp>
        <p:nvSpPr>
          <p:cNvPr id="8" name="Rectangle 7"/>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Browse on your desktop, tablet or mobile phone</a:t>
            </a:r>
            <a:endParaRPr lang="en-US" sz="2000" b="1" dirty="0">
              <a:solidFill>
                <a:schemeClr val="tx1">
                  <a:lumMod val="65000"/>
                  <a:lumOff val="35000"/>
                </a:schemeClr>
              </a:solidFill>
            </a:endParaRPr>
          </a:p>
        </p:txBody>
      </p:sp>
      <p:sp>
        <p:nvSpPr>
          <p:cNvPr id="12" name="Rectangle 11"/>
          <p:cNvSpPr/>
          <p:nvPr/>
        </p:nvSpPr>
        <p:spPr>
          <a:xfrm>
            <a:off x="1075800" y="226695"/>
            <a:ext cx="3868197" cy="537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Desktop View</a:t>
            </a:r>
            <a:endParaRPr lang="en-US" sz="2400" b="1" dirty="0">
              <a:solidFill>
                <a:schemeClr val="bg1"/>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497" y="918207"/>
            <a:ext cx="3724801" cy="5199671"/>
          </a:xfrm>
          <a:prstGeom prst="rect">
            <a:avLst/>
          </a:prstGeom>
          <a:noFill/>
          <a:ln w="190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4947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3293"/>
            <a:ext cx="7543800" cy="586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781800" y="4331970"/>
            <a:ext cx="16002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029200" y="2209800"/>
            <a:ext cx="116967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8200" y="1600200"/>
            <a:ext cx="1219200" cy="381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Search results for “employment standards”</a:t>
            </a:r>
            <a:endParaRPr lang="en-US" sz="2000" b="1" dirty="0">
              <a:solidFill>
                <a:schemeClr val="tx1">
                  <a:lumMod val="65000"/>
                  <a:lumOff val="35000"/>
                </a:schemeClr>
              </a:solidFill>
            </a:endParaRPr>
          </a:p>
        </p:txBody>
      </p:sp>
      <p:cxnSp>
        <p:nvCxnSpPr>
          <p:cNvPr id="12" name="Straight Arrow Connector 11"/>
          <p:cNvCxnSpPr/>
          <p:nvPr/>
        </p:nvCxnSpPr>
        <p:spPr>
          <a:xfrm flipH="1">
            <a:off x="5688330" y="3313942"/>
            <a:ext cx="116967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109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152400" y="6356350"/>
            <a:ext cx="8839200" cy="365125"/>
          </a:xfrm>
        </p:spPr>
        <p:txBody>
          <a:bodyPr/>
          <a:lstStyle/>
          <a:p>
            <a:r>
              <a:rPr lang="en-US" sz="2000" b="1" u="sng" dirty="0" smtClean="0">
                <a:solidFill>
                  <a:schemeClr val="tx1">
                    <a:lumMod val="65000"/>
                    <a:lumOff val="35000"/>
                  </a:schemeClr>
                </a:solidFill>
              </a:rPr>
              <a:t>clicklaw.bc.ca/helpmap</a:t>
            </a:r>
            <a:r>
              <a:rPr lang="en-US" sz="2000" b="1" dirty="0" smtClean="0">
                <a:solidFill>
                  <a:schemeClr val="tx1">
                    <a:lumMod val="65000"/>
                    <a:lumOff val="35000"/>
                  </a:schemeClr>
                </a:solidFill>
              </a:rPr>
              <a:t>: Search by topic and/or location</a:t>
            </a:r>
            <a:endParaRPr lang="en-US" sz="2000" b="1" dirty="0">
              <a:solidFill>
                <a:schemeClr val="tx1">
                  <a:lumMod val="65000"/>
                  <a:lumOff val="35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922" y="381000"/>
            <a:ext cx="4694155" cy="5638800"/>
          </a:xfrm>
          <a:prstGeom prst="rect">
            <a:avLst/>
          </a:prstGeom>
          <a:noFill/>
          <a:ln w="254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694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HelpMap listings include helplines, clinics, court form workshops, and more</a:t>
            </a:r>
            <a:endParaRPr lang="en-US" sz="2000" b="1" dirty="0">
              <a:solidFill>
                <a:schemeClr val="tx1">
                  <a:lumMod val="65000"/>
                  <a:lumOff val="3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33" y="784860"/>
            <a:ext cx="8096533" cy="455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94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4590"/>
            <a:ext cx="9144000" cy="609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152400" y="6356350"/>
            <a:ext cx="8839200" cy="365125"/>
          </a:xfrm>
        </p:spPr>
        <p:txBody>
          <a:bodyPr/>
          <a:lstStyle/>
          <a:p>
            <a:r>
              <a:rPr lang="en-US" sz="2000" b="1" dirty="0" smtClean="0">
                <a:solidFill>
                  <a:schemeClr val="tx1">
                    <a:lumMod val="65000"/>
                    <a:lumOff val="35000"/>
                  </a:schemeClr>
                </a:solidFill>
              </a:rPr>
              <a:t>HelpMap listings include helplines, clinics, court form workshops, and more</a:t>
            </a:r>
            <a:endParaRPr lang="en-US" sz="2000" b="1" dirty="0">
              <a:solidFill>
                <a:schemeClr val="tx1">
                  <a:lumMod val="65000"/>
                  <a:lumOff val="3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9" y="533400"/>
            <a:ext cx="7535861" cy="549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26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2129</TotalTime>
  <Words>1458</Words>
  <Application>Microsoft Office PowerPoint</Application>
  <PresentationFormat>On-screen Show (4:3)</PresentationFormat>
  <Paragraphs>83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Jun;Desy Wahyuni</dc:creator>
  <cp:lastModifiedBy>Desy Wahyuni</cp:lastModifiedBy>
  <cp:revision>119</cp:revision>
  <cp:lastPrinted>2016-06-27T16:41:55Z</cp:lastPrinted>
  <dcterms:created xsi:type="dcterms:W3CDTF">2015-03-23T16:32:04Z</dcterms:created>
  <dcterms:modified xsi:type="dcterms:W3CDTF">2019-06-05T22:47:54Z</dcterms:modified>
</cp:coreProperties>
</file>